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1DF825-F6A6-446D-A06A-934901809CD2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E10E24-0209-462D-ABA1-AFD355F0C6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0"/>
            <a:ext cx="8382000" cy="1981200"/>
          </a:xfrm>
        </p:spPr>
        <p:txBody>
          <a:bodyPr/>
          <a:lstStyle/>
          <a:p>
            <a:r>
              <a:rPr lang="gu-IN" sz="2400" dirty="0" smtClean="0"/>
              <a:t>ડૉ. પારુલ પ્રસાદ પ્રધાન </a:t>
            </a:r>
            <a:br>
              <a:rPr lang="gu-IN" sz="2400" dirty="0" smtClean="0"/>
            </a:br>
            <a:r>
              <a:rPr lang="gu-IN" sz="2400" dirty="0" smtClean="0"/>
              <a:t>પ્રાધ્યાપિકા </a:t>
            </a:r>
            <a:br>
              <a:rPr lang="gu-IN" sz="2400" dirty="0" smtClean="0"/>
            </a:br>
            <a:r>
              <a:rPr lang="gu-IN" sz="2400" dirty="0" smtClean="0"/>
              <a:t>ગુજરાતી વિભાગ </a:t>
            </a:r>
            <a:br>
              <a:rPr lang="gu-IN" sz="2400" dirty="0" smtClean="0"/>
            </a:br>
            <a:r>
              <a:rPr lang="gu-IN" sz="2400" dirty="0" smtClean="0"/>
              <a:t>શ્રી એસ. આર. ભાભોર આર્ટસ કોલેજ, સિંગવડ, જીલ્લો – દાહોદ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gu-IN" sz="5400" dirty="0" smtClean="0">
                <a:latin typeface="Shruti"/>
                <a:cs typeface="Shruti"/>
              </a:rPr>
              <a:t>∙ </a:t>
            </a:r>
            <a:r>
              <a:rPr lang="gu-IN" sz="5400" dirty="0" smtClean="0"/>
              <a:t>આખ્યાન સાહિત્યસ્વરૂપ </a:t>
            </a:r>
            <a:r>
              <a:rPr lang="gu-IN" sz="5400" dirty="0" smtClean="0">
                <a:latin typeface="Shruti"/>
              </a:rPr>
              <a:t>∙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3000" dirty="0" smtClean="0">
                <a:solidFill>
                  <a:srgbClr val="FFC000"/>
                </a:solidFill>
              </a:rPr>
              <a:t> </a:t>
            </a:r>
            <a:r>
              <a:rPr lang="gu-IN" sz="3600" dirty="0" smtClean="0">
                <a:solidFill>
                  <a:srgbClr val="FFC000"/>
                </a:solidFill>
              </a:rPr>
              <a:t>સેમ- ૧  (પેપર - કોર ૧૦૧)  </a:t>
            </a:r>
          </a:p>
          <a:p>
            <a:pPr algn="ctr"/>
            <a:r>
              <a:rPr lang="gu-IN" sz="3600" dirty="0" smtClean="0">
                <a:solidFill>
                  <a:srgbClr val="FFC000"/>
                </a:solidFill>
              </a:rPr>
              <a:t>આખ્યાન સાહિત્યસ્વરૂપ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*"/>
            </a:pPr>
            <a:r>
              <a:rPr lang="gu-IN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આખ્યાન સાહિત્યસ્વરૂપના લક્ષણો :</a:t>
            </a:r>
          </a:p>
          <a:p>
            <a:pPr>
              <a:buFont typeface="Symbol"/>
              <a:buChar char="*"/>
            </a:pPr>
            <a:endParaRPr lang="gu-IN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Shruti"/>
                <a:cs typeface="Shruti"/>
              </a:rPr>
              <a:t>∙</a:t>
            </a:r>
            <a:r>
              <a:rPr lang="gu-IN" sz="3200" dirty="0" smtClean="0">
                <a:solidFill>
                  <a:srgbClr val="FFC000"/>
                </a:solidFill>
                <a:latin typeface="Shruti"/>
                <a:cs typeface="Shruti"/>
              </a:rPr>
              <a:t> આખ્યાન સાહિત્યસ્વરૂપના મુખ્ય બે પ્રકારના લક્ષણો :</a:t>
            </a:r>
          </a:p>
          <a:p>
            <a:endParaRPr lang="gu-IN" sz="3600" dirty="0">
              <a:solidFill>
                <a:schemeClr val="accent2">
                  <a:lumMod val="40000"/>
                  <a:lumOff val="60000"/>
                </a:schemeClr>
              </a:solidFill>
              <a:latin typeface="Shruti"/>
              <a:cs typeface="Shruti"/>
            </a:endParaRPr>
          </a:p>
          <a:p>
            <a:r>
              <a:rPr lang="gu-IN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hruti"/>
                <a:cs typeface="Shruti"/>
              </a:rPr>
              <a:t>	</a:t>
            </a:r>
            <a:r>
              <a:rPr lang="gu-IN" sz="3600" dirty="0" smtClean="0">
                <a:solidFill>
                  <a:srgbClr val="00B050"/>
                </a:solidFill>
                <a:latin typeface="Shruti"/>
                <a:cs typeface="Shruti"/>
              </a:rPr>
              <a:t>(અ) બહિરંગ લક્ષણો</a:t>
            </a:r>
          </a:p>
          <a:p>
            <a:r>
              <a:rPr lang="gu-IN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hruti"/>
                <a:cs typeface="Shruti"/>
              </a:rPr>
              <a:t> </a:t>
            </a:r>
          </a:p>
          <a:p>
            <a:r>
              <a:rPr lang="gu-IN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hruti"/>
                <a:cs typeface="Shruti"/>
              </a:rPr>
              <a:t>	</a:t>
            </a:r>
            <a:r>
              <a:rPr lang="gu-IN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hruti"/>
                <a:cs typeface="Shruti"/>
              </a:rPr>
              <a:t>(બ) અંતરંગ લક્ષણો </a:t>
            </a:r>
          </a:p>
          <a:p>
            <a:r>
              <a:rPr lang="gu-IN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hruti"/>
                <a:cs typeface="Shruti"/>
              </a:rPr>
              <a:t> 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4000" dirty="0" smtClean="0">
                <a:solidFill>
                  <a:srgbClr val="92D050"/>
                </a:solidFill>
              </a:rPr>
              <a:t>(અ) બહિરંગ લક્ષણો :</a:t>
            </a:r>
          </a:p>
          <a:p>
            <a:endParaRPr lang="gu-IN" sz="4000" dirty="0" smtClean="0">
              <a:solidFill>
                <a:srgbClr val="92D050"/>
              </a:solidFill>
            </a:endParaRPr>
          </a:p>
          <a:p>
            <a:pPr marL="342900" indent="-342900"/>
            <a:r>
              <a:rPr lang="gu-IN" sz="3600" dirty="0" smtClean="0"/>
              <a:t>		</a:t>
            </a:r>
            <a:r>
              <a:rPr lang="gu-IN" sz="3600" dirty="0" smtClean="0">
                <a:solidFill>
                  <a:srgbClr val="FFC000"/>
                </a:solidFill>
              </a:rPr>
              <a:t>(૧) કડવાબદ્ધ કલેવર</a:t>
            </a:r>
          </a:p>
          <a:p>
            <a:pPr marL="342900" indent="-342900"/>
            <a:r>
              <a:rPr lang="gu-IN" sz="3600" dirty="0" smtClean="0"/>
              <a:t> </a:t>
            </a:r>
          </a:p>
          <a:p>
            <a:pPr marL="342900" indent="-342900"/>
            <a:r>
              <a:rPr lang="gu-IN" sz="3600" dirty="0" smtClean="0"/>
              <a:t>		</a:t>
            </a:r>
            <a:r>
              <a:rPr lang="gu-IN" sz="3600" dirty="0" smtClean="0">
                <a:solidFill>
                  <a:schemeClr val="tx2">
                    <a:lumMod val="75000"/>
                  </a:schemeClr>
                </a:solidFill>
              </a:rPr>
              <a:t>(૨) મંગલાચરણ</a:t>
            </a:r>
          </a:p>
          <a:p>
            <a:pPr marL="342900" indent="-342900"/>
            <a:r>
              <a:rPr lang="gu-IN" sz="3600" dirty="0" smtClean="0"/>
              <a:t> </a:t>
            </a:r>
          </a:p>
          <a:p>
            <a:pPr marL="342900" indent="-342900"/>
            <a:r>
              <a:rPr lang="gu-IN" sz="3600" dirty="0" smtClean="0"/>
              <a:t>		</a:t>
            </a:r>
            <a:r>
              <a:rPr lang="gu-IN" sz="3600" dirty="0" smtClean="0">
                <a:solidFill>
                  <a:schemeClr val="accent2">
                    <a:lumMod val="75000"/>
                  </a:schemeClr>
                </a:solidFill>
              </a:rPr>
              <a:t>(૩) કવિ પરિચય</a:t>
            </a:r>
          </a:p>
          <a:p>
            <a:pPr marL="342900" indent="-342900"/>
            <a:r>
              <a:rPr lang="gu-IN" sz="3600" dirty="0" smtClean="0"/>
              <a:t> </a:t>
            </a:r>
          </a:p>
          <a:p>
            <a:pPr marL="342900" indent="-342900"/>
            <a:r>
              <a:rPr lang="gu-IN" sz="3600" dirty="0" smtClean="0"/>
              <a:t>		</a:t>
            </a:r>
            <a:r>
              <a:rPr lang="gu-IN" sz="3600" dirty="0" smtClean="0">
                <a:solidFill>
                  <a:schemeClr val="accent3"/>
                </a:solidFill>
              </a:rPr>
              <a:t>(૪) ફલશ્રુતિ </a:t>
            </a:r>
          </a:p>
          <a:p>
            <a:pPr marL="342900" indent="-342900">
              <a:buAutoNum type="arabicParenBoth"/>
            </a:pPr>
            <a:endParaRPr lang="gu-IN" dirty="0"/>
          </a:p>
          <a:p>
            <a:pPr marL="342900" indent="-342900">
              <a:buAutoNum type="arabicParenBoth"/>
            </a:pPr>
            <a:endParaRPr lang="gu-IN" dirty="0" smtClean="0"/>
          </a:p>
          <a:p>
            <a:pPr marL="342900" indent="-342900"/>
            <a:endParaRPr lang="gu-IN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3800" dirty="0" smtClean="0">
                <a:solidFill>
                  <a:schemeClr val="accent2"/>
                </a:solidFill>
              </a:rPr>
              <a:t>(બ) અંતરંગ લક્ષણો :</a:t>
            </a:r>
          </a:p>
          <a:p>
            <a:endParaRPr lang="gu-IN" sz="4000" dirty="0" smtClean="0">
              <a:solidFill>
                <a:schemeClr val="accent2"/>
              </a:solidFill>
            </a:endParaRPr>
          </a:p>
          <a:p>
            <a:r>
              <a:rPr lang="gu-IN" sz="3600" dirty="0" smtClean="0"/>
              <a:t>	</a:t>
            </a:r>
            <a:r>
              <a:rPr lang="gu-IN" sz="2900" dirty="0" smtClean="0"/>
              <a:t>(૧) લોકખ્યાત વસ્તુ </a:t>
            </a:r>
          </a:p>
          <a:p>
            <a:endParaRPr lang="gu-IN" sz="2900" dirty="0" smtClean="0"/>
          </a:p>
          <a:p>
            <a:r>
              <a:rPr lang="gu-IN" sz="2900" dirty="0" smtClean="0"/>
              <a:t>	(૨) વિસ્તારી કથન </a:t>
            </a:r>
          </a:p>
          <a:p>
            <a:endParaRPr lang="gu-IN" sz="2900" dirty="0" smtClean="0"/>
          </a:p>
          <a:p>
            <a:r>
              <a:rPr lang="gu-IN" sz="2900" dirty="0" smtClean="0"/>
              <a:t>	(૩) તાદૃશ્ય પાત્રાલેખન અને પ્રત્યક્ષ કથનશૈલી</a:t>
            </a:r>
          </a:p>
          <a:p>
            <a:r>
              <a:rPr lang="gu-IN" sz="2900" dirty="0" smtClean="0"/>
              <a:t> </a:t>
            </a:r>
          </a:p>
          <a:p>
            <a:r>
              <a:rPr lang="gu-IN" sz="2900" dirty="0" smtClean="0"/>
              <a:t>	(૪) રસનિરૂપણકળા</a:t>
            </a:r>
          </a:p>
          <a:p>
            <a:endParaRPr lang="gu-IN" sz="2900" dirty="0" smtClean="0"/>
          </a:p>
          <a:p>
            <a:r>
              <a:rPr lang="gu-IN" sz="2900" dirty="0" smtClean="0"/>
              <a:t>	(૫) સમકાલીન જીવનરંગ અને ગુજરાતીકરણ</a:t>
            </a:r>
          </a:p>
          <a:p>
            <a:endParaRPr lang="gu-IN" sz="2900" dirty="0" smtClean="0"/>
          </a:p>
          <a:p>
            <a:r>
              <a:rPr lang="gu-IN" sz="2900" dirty="0" smtClean="0"/>
              <a:t>	(૬) વર્ણનકળા   </a:t>
            </a:r>
            <a:endParaRPr lang="en-US" sz="29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622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8800" dirty="0" smtClean="0">
                <a:solidFill>
                  <a:srgbClr val="FFFF00"/>
                </a:solidFill>
                <a:sym typeface="Symbol"/>
              </a:rPr>
              <a:t> </a:t>
            </a:r>
            <a:r>
              <a:rPr lang="gu-IN" sz="8800" dirty="0" smtClean="0">
                <a:solidFill>
                  <a:srgbClr val="FFFF00"/>
                </a:solidFill>
              </a:rPr>
              <a:t>આભાર</a:t>
            </a:r>
            <a:r>
              <a:rPr lang="gu-IN" sz="8800" dirty="0" smtClean="0">
                <a:solidFill>
                  <a:srgbClr val="FFFF00"/>
                </a:solidFill>
                <a:sym typeface="Symbol"/>
              </a:rPr>
              <a:t> </a:t>
            </a:r>
            <a:r>
              <a:rPr lang="gu-IN" sz="8800" dirty="0" smtClean="0">
                <a:solidFill>
                  <a:srgbClr val="FFFF00"/>
                </a:solidFill>
              </a:rPr>
              <a:t> 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48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ડૉ. પારુલ પ્રસાદ પ્રધાન  પ્રાધ્યાપિકા  ગુજરાતી વિભાગ  શ્રી એસ. આર. ભાભોર આર્ટસ કોલેજ, સિંગવડ, જીલ્લો – દાહોદ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ડૉ. પારુલ પ્રસાદ પ્રધાન  પ્રાધ્યાપિકા  ગુજરાતી વિભાગ  શ્રી એસ. આર. ભાભોર આર્ટસ કોલેજ, સિંગવડ, જીલ્લો – દાહોદ </dc:title>
  <dc:creator>om computers</dc:creator>
  <cp:lastModifiedBy>om computers</cp:lastModifiedBy>
  <cp:revision>4</cp:revision>
  <dcterms:created xsi:type="dcterms:W3CDTF">2022-08-17T04:20:38Z</dcterms:created>
  <dcterms:modified xsi:type="dcterms:W3CDTF">2022-08-17T04:44:11Z</dcterms:modified>
</cp:coreProperties>
</file>