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0D04CF-FD4A-45AD-8BAE-7069A0B74446}" type="datetimeFigureOut">
              <a:rPr lang="en-US" smtClean="0"/>
              <a:pPr/>
              <a:t>8/17/2022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729719-714E-45C1-B936-7C5F2C8DDE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38F3AA-FAF6-4198-80B4-A6EBF1A5A93C}" type="datetimeFigureOut">
              <a:rPr lang="en-US" smtClean="0"/>
              <a:pPr/>
              <a:t>8/17/2022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FA7250-256F-454C-9C6F-5DAA4C2534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38F3AA-FAF6-4198-80B4-A6EBF1A5A93C}" type="datetimeFigureOut">
              <a:rPr lang="en-US" smtClean="0"/>
              <a:pPr/>
              <a:t>8/17/2022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FA7250-256F-454C-9C6F-5DAA4C2534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38F3AA-FAF6-4198-80B4-A6EBF1A5A93C}" type="datetimeFigureOut">
              <a:rPr lang="en-US" smtClean="0"/>
              <a:pPr/>
              <a:t>8/17/2022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FA7250-256F-454C-9C6F-5DAA4C2534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38F3AA-FAF6-4198-80B4-A6EBF1A5A93C}" type="datetimeFigureOut">
              <a:rPr lang="en-US" smtClean="0"/>
              <a:pPr/>
              <a:t>8/17/2022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FA7250-256F-454C-9C6F-5DAA4C2534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38F3AA-FAF6-4198-80B4-A6EBF1A5A93C}" type="datetimeFigureOut">
              <a:rPr lang="en-US" smtClean="0"/>
              <a:pPr/>
              <a:t>8/17/2022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FA7250-256F-454C-9C6F-5DAA4C2534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38F3AA-FAF6-4198-80B4-A6EBF1A5A93C}" type="datetimeFigureOut">
              <a:rPr lang="en-US" smtClean="0"/>
              <a:pPr/>
              <a:t>8/17/2022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FA7250-256F-454C-9C6F-5DAA4C2534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38F3AA-FAF6-4198-80B4-A6EBF1A5A93C}" type="datetimeFigureOut">
              <a:rPr lang="en-US" smtClean="0"/>
              <a:pPr/>
              <a:t>8/17/2022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FA7250-256F-454C-9C6F-5DAA4C2534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38F3AA-FAF6-4198-80B4-A6EBF1A5A93C}" type="datetimeFigureOut">
              <a:rPr lang="en-US" smtClean="0"/>
              <a:pPr/>
              <a:t>8/17/2022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FA7250-256F-454C-9C6F-5DAA4C2534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38F3AA-FAF6-4198-80B4-A6EBF1A5A93C}" type="datetimeFigureOut">
              <a:rPr lang="en-US" smtClean="0"/>
              <a:pPr/>
              <a:t>8/17/2022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FA7250-256F-454C-9C6F-5DAA4C2534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38F3AA-FAF6-4198-80B4-A6EBF1A5A93C}" type="datetimeFigureOut">
              <a:rPr lang="en-US" smtClean="0"/>
              <a:pPr/>
              <a:t>8/17/2022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FA7250-256F-454C-9C6F-5DAA4C2534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38F3AA-FAF6-4198-80B4-A6EBF1A5A93C}" type="datetimeFigureOut">
              <a:rPr lang="en-US" smtClean="0"/>
              <a:pPr/>
              <a:t>8/17/2022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FA7250-256F-454C-9C6F-5DAA4C2534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038F3AA-FAF6-4198-80B4-A6EBF1A5A93C}" type="datetimeFigureOut">
              <a:rPr lang="en-US" smtClean="0"/>
              <a:pPr/>
              <a:t>8/17/2022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BFA7250-256F-454C-9C6F-5DAA4C25340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533401"/>
            <a:ext cx="8305800" cy="1142999"/>
          </a:xfrm>
        </p:spPr>
        <p:txBody>
          <a:bodyPr>
            <a:noAutofit/>
          </a:bodyPr>
          <a:lstStyle/>
          <a:p>
            <a:pPr algn="ctr"/>
            <a:r>
              <a:rPr lang="sa-IN" sz="5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hruti"/>
              </a:rPr>
              <a:t>∙</a:t>
            </a:r>
            <a:r>
              <a:rPr lang="gu-IN" sz="5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hruti"/>
              </a:rPr>
              <a:t> </a:t>
            </a:r>
            <a:r>
              <a:rPr lang="gu-IN" sz="5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hruti"/>
              </a:rPr>
              <a:t>સંસ્કૃત સાહિત્યનો ઈતિહાસ </a:t>
            </a:r>
            <a:r>
              <a:rPr lang="gu-IN" sz="5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sa-IN" sz="5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hruti"/>
              </a:rPr>
              <a:t>∙</a:t>
            </a:r>
            <a:endParaRPr lang="en-US" sz="50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733800"/>
            <a:ext cx="8001000" cy="914400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gu-IN" sz="5400" b="1" dirty="0" smtClean="0">
                <a:solidFill>
                  <a:srgbClr val="7030A0"/>
                </a:solidFill>
                <a:sym typeface="Symbol"/>
              </a:rPr>
              <a:t> કાલિદાસ </a:t>
            </a:r>
            <a:endParaRPr lang="en-US" sz="5400" b="1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4648200"/>
            <a:ext cx="7239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gu-IN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ડૉ. </a:t>
            </a:r>
            <a:r>
              <a:rPr lang="gu-IN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રૂમલીબેન એમ. રાઠવા </a:t>
            </a:r>
          </a:p>
          <a:p>
            <a:pPr algn="ctr"/>
            <a:r>
              <a:rPr lang="gu-IN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શ્રી </a:t>
            </a:r>
            <a:r>
              <a:rPr lang="gu-IN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એસ. આર. ભાભોર આર્ટ્સ કોલેજ, સીંગવડ </a:t>
            </a:r>
            <a:endParaRPr lang="en-US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0" y="2286000"/>
            <a:ext cx="601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gu-IN" sz="3600" b="1" dirty="0" smtClean="0">
                <a:solidFill>
                  <a:srgbClr val="002060"/>
                </a:solidFill>
              </a:rPr>
              <a:t>બી. એ. સેમ – ૧ પેપર ૧૦૨  </a:t>
            </a:r>
            <a:endParaRPr lang="en-US" sz="3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762000"/>
            <a:ext cx="6019800" cy="769441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gu-IN" sz="4400" b="1" dirty="0" smtClean="0">
                <a:solidFill>
                  <a:srgbClr val="0070C0"/>
                </a:solidFill>
                <a:sym typeface="Symbol"/>
              </a:rPr>
              <a:t></a:t>
            </a:r>
            <a:r>
              <a:rPr lang="gu-IN" sz="4400" b="1" dirty="0" smtClean="0">
                <a:solidFill>
                  <a:srgbClr val="0070C0"/>
                </a:solidFill>
              </a:rPr>
              <a:t>‘કાલિદાસનું જીવન </a:t>
            </a:r>
            <a:r>
              <a:rPr lang="gu-IN" sz="4400" b="1" dirty="0" smtClean="0">
                <a:solidFill>
                  <a:srgbClr val="0070C0"/>
                </a:solidFill>
                <a:sym typeface="Symbol"/>
              </a:rPr>
              <a:t></a:t>
            </a:r>
            <a:r>
              <a:rPr lang="gu-IN" sz="4400" b="1" dirty="0" smtClean="0">
                <a:solidFill>
                  <a:srgbClr val="0070C0"/>
                </a:solidFill>
              </a:rPr>
              <a:t> </a:t>
            </a:r>
            <a:endParaRPr lang="en-US" sz="4400" b="1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6764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gu-IN" sz="2800" dirty="0" smtClean="0">
                <a:solidFill>
                  <a:schemeClr val="accent2"/>
                </a:solidFill>
                <a:latin typeface="Shruti"/>
                <a:cs typeface="Shruti"/>
                <a:sym typeface="Symbol"/>
              </a:rPr>
              <a:t>∙ </a:t>
            </a:r>
            <a:r>
              <a:rPr lang="gu-IN" sz="2800" dirty="0" smtClean="0">
                <a:solidFill>
                  <a:schemeClr val="accent2"/>
                </a:solidFill>
                <a:sym typeface="Symbol"/>
              </a:rPr>
              <a:t> કાલિદાસ વિશે વિવિધ કિંવદંતીઓ : </a:t>
            </a:r>
            <a:endParaRPr lang="gu-IN" sz="2400" dirty="0" smtClean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2362200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a-IN" sz="2400" dirty="0" smtClean="0">
                <a:solidFill>
                  <a:srgbClr val="7030A0"/>
                </a:solidFill>
                <a:sym typeface="Symbol"/>
              </a:rPr>
              <a:t></a:t>
            </a:r>
            <a:r>
              <a:rPr lang="gu-IN" sz="2400" dirty="0" smtClean="0">
                <a:sym typeface="Symbol"/>
              </a:rPr>
              <a:t> </a:t>
            </a:r>
            <a:r>
              <a:rPr lang="gu-IN" sz="2400" dirty="0" smtClean="0">
                <a:sym typeface="Symbol"/>
              </a:rPr>
              <a:t>મહામૂર્ખ વ્યક્તિ તરીકેની માન્યતા </a:t>
            </a: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47800" y="3048000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gu-IN" sz="2400" dirty="0" smtClean="0">
                <a:solidFill>
                  <a:srgbClr val="0070C0"/>
                </a:solidFill>
                <a:sym typeface="Symbol"/>
              </a:rPr>
              <a:t> </a:t>
            </a:r>
            <a:r>
              <a:rPr lang="gu-IN" sz="2400" dirty="0" smtClean="0">
                <a:solidFill>
                  <a:srgbClr val="0070C0"/>
                </a:solidFill>
                <a:sym typeface="Symbol"/>
              </a:rPr>
              <a:t>વિદ્યોત્તમા સાથે લગ્ન અને તેમનો તિરસ્કાર  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47800" y="35814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gu-IN" sz="2400" dirty="0" smtClean="0">
                <a:solidFill>
                  <a:schemeClr val="tx2"/>
                </a:solidFill>
                <a:sym typeface="Symbol"/>
              </a:rPr>
              <a:t> </a:t>
            </a:r>
            <a:r>
              <a:rPr lang="gu-IN" sz="2400" dirty="0" smtClean="0">
                <a:solidFill>
                  <a:schemeClr val="tx2"/>
                </a:solidFill>
                <a:sym typeface="Symbol"/>
              </a:rPr>
              <a:t>વિદ્યોત્તમા દ્વારા અપમાન અને કાલીદેવીની ઉપાસના  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47800" y="4114800"/>
            <a:ext cx="662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gu-IN" sz="2400" dirty="0" smtClean="0">
                <a:solidFill>
                  <a:srgbClr val="C00000"/>
                </a:solidFill>
                <a:sym typeface="Symbol"/>
              </a:rPr>
              <a:t> </a:t>
            </a:r>
            <a:r>
              <a:rPr lang="sa-IN" sz="2400" dirty="0" smtClean="0">
                <a:solidFill>
                  <a:srgbClr val="C00000"/>
                </a:solidFill>
                <a:sym typeface="Symbol"/>
              </a:rPr>
              <a:t>अस्ति कश्चित् वाग्विषेषः – </a:t>
            </a:r>
            <a:r>
              <a:rPr lang="gu-IN" sz="2400" dirty="0" smtClean="0">
                <a:solidFill>
                  <a:srgbClr val="C00000"/>
                </a:solidFill>
                <a:sym typeface="Symbol"/>
              </a:rPr>
              <a:t>પ્રસંગ 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0" y="47244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gu-IN" sz="2400" dirty="0" smtClean="0">
                <a:solidFill>
                  <a:schemeClr val="accent4"/>
                </a:solidFill>
                <a:sym typeface="Symbol"/>
              </a:rPr>
              <a:t> </a:t>
            </a:r>
            <a:r>
              <a:rPr lang="gu-IN" sz="2400" dirty="0" smtClean="0">
                <a:solidFill>
                  <a:schemeClr val="accent4"/>
                </a:solidFill>
                <a:sym typeface="Symbol"/>
              </a:rPr>
              <a:t>બે મહાકાવ્યો, ત્રણ નાટકો, બે ખંડકાવ્યોની રચના  </a:t>
            </a:r>
            <a:endParaRPr lang="en-US" sz="2400" dirty="0">
              <a:solidFill>
                <a:schemeClr val="accent4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47800" y="5334000"/>
            <a:ext cx="647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gu-IN" sz="2400" dirty="0" smtClean="0">
                <a:solidFill>
                  <a:srgbClr val="0070C0"/>
                </a:solidFill>
                <a:sym typeface="Symbol"/>
              </a:rPr>
              <a:t> </a:t>
            </a:r>
            <a:r>
              <a:rPr lang="gu-IN" sz="2400" dirty="0" smtClean="0">
                <a:solidFill>
                  <a:srgbClr val="0070C0"/>
                </a:solidFill>
                <a:sym typeface="Symbol"/>
              </a:rPr>
              <a:t>સિંહલદ્વિપમાં નિવાસ અને મૃત્યુ અંગેની કથાઓ 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381000"/>
            <a:ext cx="7924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gu-IN" sz="3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hruti"/>
                <a:cs typeface="Shruti"/>
              </a:rPr>
              <a:t>∙ કાલિદાસની કૃતિઓ અને તેમનો પરિચય :</a:t>
            </a:r>
            <a:endParaRPr lang="en-US" sz="3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838200"/>
            <a:ext cx="7924800" cy="64171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gu-IN" sz="2600" dirty="0" smtClean="0">
                <a:solidFill>
                  <a:srgbClr val="002060"/>
                </a:solidFill>
              </a:rPr>
              <a:t>(અ) નાટકો : ત્રણ નાટકો </a:t>
            </a:r>
          </a:p>
          <a:p>
            <a:pPr>
              <a:lnSpc>
                <a:spcPct val="150000"/>
              </a:lnSpc>
            </a:pPr>
            <a:r>
              <a:rPr lang="gu-IN" sz="2600" dirty="0" smtClean="0">
                <a:solidFill>
                  <a:srgbClr val="C00000"/>
                </a:solidFill>
              </a:rPr>
              <a:t> </a:t>
            </a:r>
            <a:r>
              <a:rPr lang="gu-IN" sz="2600" dirty="0" smtClean="0">
                <a:solidFill>
                  <a:srgbClr val="C00000"/>
                </a:solidFill>
              </a:rPr>
              <a:t>	</a:t>
            </a:r>
            <a:r>
              <a:rPr lang="gu-IN" sz="2300" dirty="0" smtClean="0">
                <a:solidFill>
                  <a:srgbClr val="00B0F0"/>
                </a:solidFill>
              </a:rPr>
              <a:t>(૧) માલવિકાગ્નિમિત્ર</a:t>
            </a:r>
          </a:p>
          <a:p>
            <a:pPr>
              <a:lnSpc>
                <a:spcPct val="150000"/>
              </a:lnSpc>
            </a:pPr>
            <a:r>
              <a:rPr lang="gu-IN" sz="2300" dirty="0" smtClean="0">
                <a:solidFill>
                  <a:srgbClr val="C00000"/>
                </a:solidFill>
              </a:rPr>
              <a:t>	</a:t>
            </a:r>
            <a:r>
              <a:rPr lang="gu-IN" sz="2300" dirty="0" smtClean="0">
                <a:solidFill>
                  <a:srgbClr val="0070C0"/>
                </a:solidFill>
              </a:rPr>
              <a:t>(૨) વિક્રમોર્વશીયમ્ </a:t>
            </a:r>
          </a:p>
          <a:p>
            <a:pPr>
              <a:lnSpc>
                <a:spcPct val="150000"/>
              </a:lnSpc>
            </a:pPr>
            <a:r>
              <a:rPr lang="gu-IN" sz="2300" dirty="0" smtClean="0">
                <a:solidFill>
                  <a:srgbClr val="C00000"/>
                </a:solidFill>
              </a:rPr>
              <a:t>	</a:t>
            </a:r>
            <a:r>
              <a:rPr lang="gu-IN" sz="2300" dirty="0" smtClean="0">
                <a:solidFill>
                  <a:srgbClr val="002060"/>
                </a:solidFill>
              </a:rPr>
              <a:t>(૩) અભિજ્ઞાન શાકુન્તલ </a:t>
            </a:r>
          </a:p>
          <a:p>
            <a:pPr>
              <a:lnSpc>
                <a:spcPct val="150000"/>
              </a:lnSpc>
            </a:pPr>
            <a:r>
              <a:rPr lang="gu-IN" sz="2600" dirty="0" smtClean="0">
                <a:solidFill>
                  <a:srgbClr val="002060"/>
                </a:solidFill>
              </a:rPr>
              <a:t>(બ) મહાકાવ્યો :  બે મહાકાવ્યો </a:t>
            </a:r>
          </a:p>
          <a:p>
            <a:pPr>
              <a:lnSpc>
                <a:spcPct val="150000"/>
              </a:lnSpc>
            </a:pPr>
            <a:r>
              <a:rPr lang="gu-IN" sz="2600" dirty="0" smtClean="0">
                <a:solidFill>
                  <a:srgbClr val="C00000"/>
                </a:solidFill>
              </a:rPr>
              <a:t>	</a:t>
            </a:r>
            <a:r>
              <a:rPr lang="gu-IN" sz="2300" dirty="0" smtClean="0">
                <a:solidFill>
                  <a:srgbClr val="00B050"/>
                </a:solidFill>
              </a:rPr>
              <a:t>(૧) રઘુવંશ </a:t>
            </a:r>
          </a:p>
          <a:p>
            <a:pPr>
              <a:lnSpc>
                <a:spcPct val="150000"/>
              </a:lnSpc>
            </a:pPr>
            <a:r>
              <a:rPr lang="gu-IN" sz="2300" dirty="0" smtClean="0">
                <a:solidFill>
                  <a:srgbClr val="C00000"/>
                </a:solidFill>
              </a:rPr>
              <a:t>	</a:t>
            </a:r>
            <a:r>
              <a:rPr lang="gu-IN" sz="2300" dirty="0" smtClean="0">
                <a:solidFill>
                  <a:schemeClr val="accent2">
                    <a:lumMod val="50000"/>
                  </a:schemeClr>
                </a:solidFill>
              </a:rPr>
              <a:t>(૨) કુમારસંભવ </a:t>
            </a:r>
          </a:p>
          <a:p>
            <a:pPr>
              <a:lnSpc>
                <a:spcPct val="150000"/>
              </a:lnSpc>
            </a:pPr>
            <a:r>
              <a:rPr lang="gu-IN" sz="2600" dirty="0" smtClean="0">
                <a:solidFill>
                  <a:srgbClr val="002060"/>
                </a:solidFill>
              </a:rPr>
              <a:t>(ક) ખંડકાવ્યો : બે ખંડકાવ્યો </a:t>
            </a:r>
          </a:p>
          <a:p>
            <a:pPr>
              <a:lnSpc>
                <a:spcPct val="150000"/>
              </a:lnSpc>
            </a:pPr>
            <a:r>
              <a:rPr lang="gu-IN" sz="2600" dirty="0" smtClean="0">
                <a:solidFill>
                  <a:srgbClr val="C00000"/>
                </a:solidFill>
              </a:rPr>
              <a:t>	</a:t>
            </a:r>
            <a:r>
              <a:rPr lang="gu-IN" sz="2300" dirty="0" smtClean="0">
                <a:solidFill>
                  <a:srgbClr val="002060"/>
                </a:solidFill>
              </a:rPr>
              <a:t>(૧) ઋતુસંહાર </a:t>
            </a:r>
          </a:p>
          <a:p>
            <a:pPr>
              <a:lnSpc>
                <a:spcPct val="150000"/>
              </a:lnSpc>
            </a:pPr>
            <a:r>
              <a:rPr lang="gu-IN" sz="2300" dirty="0" smtClean="0">
                <a:solidFill>
                  <a:srgbClr val="C00000"/>
                </a:solidFill>
              </a:rPr>
              <a:t>	</a:t>
            </a:r>
            <a:r>
              <a:rPr lang="gu-IN" sz="2300" dirty="0" smtClean="0">
                <a:solidFill>
                  <a:srgbClr val="C00000"/>
                </a:solidFill>
              </a:rPr>
              <a:t>(૨) મેઘદૂત </a:t>
            </a:r>
          </a:p>
          <a:p>
            <a:pPr>
              <a:lnSpc>
                <a:spcPct val="150000"/>
              </a:lnSpc>
            </a:pPr>
            <a:endParaRPr lang="en-US" sz="2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533400"/>
            <a:ext cx="502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gu-IN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Symbol"/>
              </a:rPr>
              <a:t> </a:t>
            </a:r>
            <a:r>
              <a:rPr lang="gu-IN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Symbol"/>
              </a:rPr>
              <a:t>કાલિદાસનો સમય </a:t>
            </a:r>
            <a:r>
              <a:rPr lang="gu-IN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en-US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7526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Symbol"/>
              <a:buChar char="®"/>
            </a:pPr>
            <a:r>
              <a:rPr lang="gu-IN" sz="2400" dirty="0" smtClean="0">
                <a:solidFill>
                  <a:srgbClr val="0070C0"/>
                </a:solidFill>
              </a:rPr>
              <a:t> </a:t>
            </a:r>
            <a:r>
              <a:rPr lang="gu-IN" sz="2400" dirty="0" smtClean="0">
                <a:solidFill>
                  <a:srgbClr val="0070C0"/>
                </a:solidFill>
              </a:rPr>
              <a:t>કાલિદાસના સમય અંગે વિવિધ મત-મતાંતરો </a:t>
            </a:r>
            <a:endParaRPr lang="gu-IN" sz="2400" dirty="0" smtClean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2743200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Symbol"/>
              <a:buChar char="®"/>
            </a:pPr>
            <a:r>
              <a:rPr lang="gu-IN" sz="2400" dirty="0" smtClean="0">
                <a:solidFill>
                  <a:srgbClr val="002060"/>
                </a:solidFill>
                <a:sym typeface="Symbol"/>
              </a:rPr>
              <a:t> </a:t>
            </a:r>
            <a:r>
              <a:rPr lang="gu-IN" sz="2400" dirty="0" smtClean="0">
                <a:solidFill>
                  <a:srgbClr val="002060"/>
                </a:solidFill>
                <a:sym typeface="Symbol"/>
              </a:rPr>
              <a:t>વિદ્વાનો કાલિદાસના સમય અને જન્મના સ્થળને લઈને એક મત </a:t>
            </a:r>
          </a:p>
          <a:p>
            <a:r>
              <a:rPr lang="gu-IN" sz="2400" dirty="0" smtClean="0">
                <a:solidFill>
                  <a:srgbClr val="002060"/>
                </a:solidFill>
                <a:sym typeface="Symbol"/>
              </a:rPr>
              <a:t>    નહીં.</a:t>
            </a:r>
            <a:endParaRPr lang="gu-IN" sz="2400" dirty="0" smtClean="0">
              <a:solidFill>
                <a:srgbClr val="002060"/>
              </a:solidFill>
              <a:sym typeface="Symbo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37338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Symbol"/>
              <a:buChar char="®"/>
            </a:pPr>
            <a:r>
              <a:rPr lang="gu-IN" sz="2400" dirty="0" smtClean="0">
                <a:solidFill>
                  <a:srgbClr val="C00000"/>
                </a:solidFill>
              </a:rPr>
              <a:t> </a:t>
            </a:r>
            <a:r>
              <a:rPr lang="gu-IN" sz="2400" dirty="0" smtClean="0">
                <a:solidFill>
                  <a:srgbClr val="C00000"/>
                </a:solidFill>
              </a:rPr>
              <a:t>કાલિદાસ અને ઉજ્જૈનીનો સંબંધ </a:t>
            </a:r>
            <a:endParaRPr lang="gu-IN" sz="2400" dirty="0" smtClean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4572000"/>
            <a:ext cx="8305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Symbol"/>
              <a:buChar char="®"/>
            </a:pPr>
            <a:r>
              <a:rPr lang="gu-IN" sz="2600" dirty="0" smtClean="0">
                <a:solidFill>
                  <a:srgbClr val="7030A0"/>
                </a:solidFill>
              </a:rPr>
              <a:t> </a:t>
            </a:r>
            <a:r>
              <a:rPr lang="gu-IN" sz="2400" dirty="0" smtClean="0">
                <a:solidFill>
                  <a:srgbClr val="7030A0"/>
                </a:solidFill>
              </a:rPr>
              <a:t>કાલિદાસ ઉત્તર કે પૂર્વ ભારતીય હોવાનો મત </a:t>
            </a:r>
            <a:endParaRPr lang="gu-IN" sz="2400" dirty="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762000"/>
            <a:ext cx="7924800" cy="646331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gu-IN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hruti"/>
                <a:cs typeface="Shruti"/>
              </a:rPr>
              <a:t>∙ </a:t>
            </a:r>
            <a:r>
              <a:rPr lang="gu-IN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hruti"/>
                <a:cs typeface="Shruti"/>
              </a:rPr>
              <a:t>કાલીદાસના સમય અંગે પ્રવર્તતા મત </a:t>
            </a:r>
            <a:r>
              <a:rPr lang="gu-IN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gu-IN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hruti"/>
                <a:cs typeface="Shruti"/>
              </a:rPr>
              <a:t>∙</a:t>
            </a:r>
            <a:endParaRPr 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752600"/>
            <a:ext cx="8610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gu-IN" sz="2600" dirty="0" smtClean="0">
                <a:solidFill>
                  <a:srgbClr val="002060"/>
                </a:solidFill>
              </a:rPr>
              <a:t>૧</a:t>
            </a:r>
            <a:r>
              <a:rPr lang="gu-IN" sz="2600" dirty="0" smtClean="0">
                <a:solidFill>
                  <a:srgbClr val="002060"/>
                </a:solidFill>
              </a:rPr>
              <a:t>. ઇસુની પૂર્વેની પ્રથમ શતાબ્દી  </a:t>
            </a:r>
            <a:endParaRPr lang="en-US" sz="2600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2590800"/>
            <a:ext cx="8534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gu-IN" sz="2600" dirty="0" smtClean="0">
                <a:solidFill>
                  <a:srgbClr val="C00000"/>
                </a:solidFill>
              </a:rPr>
              <a:t>૨. </a:t>
            </a:r>
            <a:r>
              <a:rPr lang="gu-IN" sz="2600" dirty="0" smtClean="0">
                <a:solidFill>
                  <a:srgbClr val="C00000"/>
                </a:solidFill>
              </a:rPr>
              <a:t>ઈસુની પ્રથમ શતાબ્દી</a:t>
            </a:r>
            <a:endParaRPr lang="en-US" sz="26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3352800"/>
            <a:ext cx="8458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gu-IN" sz="2600" dirty="0" smtClean="0">
                <a:solidFill>
                  <a:srgbClr val="0070C0"/>
                </a:solidFill>
              </a:rPr>
              <a:t>૩. </a:t>
            </a:r>
            <a:r>
              <a:rPr lang="gu-IN" sz="2600" dirty="0" smtClean="0">
                <a:solidFill>
                  <a:srgbClr val="0070C0"/>
                </a:solidFill>
              </a:rPr>
              <a:t>ઈસુની બીજીથી ચોથી શતાબ્દી  </a:t>
            </a:r>
            <a:endParaRPr lang="en-US" sz="2600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4267200"/>
            <a:ext cx="8839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gu-IN" sz="2600" dirty="0" smtClean="0">
                <a:solidFill>
                  <a:srgbClr val="7030A0"/>
                </a:solidFill>
              </a:rPr>
              <a:t>૪. </a:t>
            </a:r>
            <a:r>
              <a:rPr lang="gu-IN" sz="2600" dirty="0" smtClean="0">
                <a:solidFill>
                  <a:srgbClr val="7030A0"/>
                </a:solidFill>
              </a:rPr>
              <a:t>ઈસુની સાતમી સદીના ઉત્તરાર્ધનો મત </a:t>
            </a:r>
            <a:endParaRPr lang="en-US" sz="2600" dirty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5181600"/>
            <a:ext cx="8686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gu-IN" sz="2600" dirty="0" smtClean="0">
                <a:solidFill>
                  <a:schemeClr val="accent2"/>
                </a:solidFill>
              </a:rPr>
              <a:t>૫. </a:t>
            </a:r>
            <a:r>
              <a:rPr lang="gu-IN" sz="2600" dirty="0" smtClean="0">
                <a:solidFill>
                  <a:schemeClr val="accent2"/>
                </a:solidFill>
              </a:rPr>
              <a:t>સર્વસ્વીકૃત મત </a:t>
            </a:r>
            <a:endParaRPr lang="en-US" sz="26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514600"/>
            <a:ext cx="8534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gu-IN" sz="8800" dirty="0" smtClean="0">
                <a:solidFill>
                  <a:srgbClr val="FF0000"/>
                </a:solidFill>
                <a:sym typeface="Symbol"/>
              </a:rPr>
              <a:t> </a:t>
            </a:r>
            <a:r>
              <a:rPr lang="gu-IN" sz="8800" dirty="0" smtClean="0">
                <a:solidFill>
                  <a:srgbClr val="FF0000"/>
                </a:solidFill>
              </a:rPr>
              <a:t>આભાર</a:t>
            </a:r>
            <a:r>
              <a:rPr lang="gu-IN" sz="8800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gu-IN" sz="8800" dirty="0" smtClean="0">
                <a:solidFill>
                  <a:srgbClr val="FF0000"/>
                </a:solidFill>
                <a:sym typeface="Symbol"/>
              </a:rPr>
              <a:t></a:t>
            </a:r>
            <a:r>
              <a:rPr lang="gu-IN" sz="8800" dirty="0" smtClean="0"/>
              <a:t> </a:t>
            </a:r>
            <a:endParaRPr lang="en-US" sz="8800" dirty="0"/>
          </a:p>
        </p:txBody>
      </p:sp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781</TotalTime>
  <Words>175</Words>
  <Application>Microsoft Office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Aspect</vt:lpstr>
      <vt:lpstr>∙ સંસ્કૃત સાહિત્યનો ઈતિહાસ  ∙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∙ वैदिक पाठावलि ∙</dc:title>
  <dc:creator>om computers</dc:creator>
  <cp:lastModifiedBy>om computers</cp:lastModifiedBy>
  <cp:revision>112</cp:revision>
  <dcterms:created xsi:type="dcterms:W3CDTF">2020-07-21T04:11:17Z</dcterms:created>
  <dcterms:modified xsi:type="dcterms:W3CDTF">2022-08-17T05:32:35Z</dcterms:modified>
</cp:coreProperties>
</file>